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515" r:id="rId3"/>
    <p:sldId id="541" r:id="rId4"/>
    <p:sldId id="544" r:id="rId5"/>
    <p:sldId id="542" r:id="rId6"/>
    <p:sldId id="543" r:id="rId7"/>
    <p:sldId id="545" r:id="rId8"/>
    <p:sldId id="550" r:id="rId9"/>
    <p:sldId id="546" r:id="rId10"/>
    <p:sldId id="548" r:id="rId11"/>
    <p:sldId id="54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22" autoAdjust="0"/>
  </p:normalViewPr>
  <p:slideViewPr>
    <p:cSldViewPr snapToGrid="0" snapToObjects="1">
      <p:cViewPr varScale="1">
        <p:scale>
          <a:sx n="108" d="100"/>
          <a:sy n="108" d="100"/>
        </p:scale>
        <p:origin x="10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485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52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77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272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589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816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83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108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39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jangoproject.com/start/overview/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python.org/download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14. Abra o endereço web do servidor e verifique se a página padrão do django irá aparecer:</a:t>
            </a: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D83239-A72F-09A1-AF82-03F7F0050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60" y="1850119"/>
            <a:ext cx="8205926" cy="43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15. Abra o endereço web com o ‘/admin’ para poder ter acesso à tela de administração: 127.0.0.1:8000/admin</a:t>
            </a:r>
          </a:p>
          <a:p>
            <a:r>
              <a:rPr lang="pt-BR" dirty="0">
                <a:sym typeface="Wingdings" panose="05000000000000000000" pitchFamily="2" charset="2"/>
              </a:rPr>
              <a:t>16. Digite o seu usuário criado (nome de usuário e não e-mail) e a senha: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17. Pronto, seu projeto está criado e preparado para o seus próximos desenvolvimentos! </a:t>
            </a:r>
          </a:p>
          <a:p>
            <a:r>
              <a:rPr lang="pt-BR" dirty="0">
                <a:sym typeface="Wingdings" panose="05000000000000000000" pitchFamily="2" charset="2"/>
              </a:rPr>
              <a:t>18. Toda vez que quiser parar o servidor, basta clicar no terminal do VSCode e digitar Ctrl + C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BE5AE4-E066-EA98-3487-D0C80F69F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31" y="2210639"/>
            <a:ext cx="10139113" cy="28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8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AGOSTO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949246" y="917303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DJANGO FRAMEWORK</a:t>
            </a:r>
            <a:endParaRPr lang="pt-BR" sz="3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907481-FEC5-6ACF-321A-0D3879DE9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659054"/>
            <a:ext cx="11480799" cy="37736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C3A2D10-73E2-6D61-99CA-FD7649247EEB}"/>
              </a:ext>
            </a:extLst>
          </p:cNvPr>
          <p:cNvSpPr txBox="1"/>
          <p:nvPr/>
        </p:nvSpPr>
        <p:spPr>
          <a:xfrm>
            <a:off x="3563202" y="5739020"/>
            <a:ext cx="6105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https://www.djangoproject.com/start/overview/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95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67747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SETUP DA MÁQUINA PARA UTILIZAÇÃO DO FRAMEWORK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b="1" dirty="0"/>
              <a:t>py --version</a:t>
            </a:r>
            <a:r>
              <a:rPr lang="pt-BR" dirty="0"/>
              <a:t>  </a:t>
            </a:r>
            <a:r>
              <a:rPr lang="pt-BR" dirty="0">
                <a:sym typeface="Wingdings" panose="05000000000000000000" pitchFamily="2" charset="2"/>
              </a:rPr>
              <a:t> verifique se possui instalado o python, caso não possua faça o donwload em: </a:t>
            </a:r>
            <a:r>
              <a:rPr lang="pt-BR" dirty="0">
                <a:sym typeface="Wingdings" panose="05000000000000000000" pitchFamily="2" charset="2"/>
                <a:hlinkClick r:id="rId4"/>
              </a:rPr>
              <a:t>https://www.python.org/downloads/</a:t>
            </a: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b="1" dirty="0">
                <a:sym typeface="Wingdings" panose="05000000000000000000" pitchFamily="2" charset="2"/>
              </a:rPr>
              <a:t>pip --version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verifique</a:t>
            </a:r>
            <a:r>
              <a:rPr lang="en-US" dirty="0">
                <a:sym typeface="Wingdings" panose="05000000000000000000" pitchFamily="2" charset="2"/>
              </a:rPr>
              <a:t> se </a:t>
            </a:r>
            <a:r>
              <a:rPr lang="en-US" dirty="0" err="1">
                <a:sym typeface="Wingdings" panose="05000000000000000000" pitchFamily="2" charset="2"/>
              </a:rPr>
              <a:t>possui</a:t>
            </a:r>
            <a:r>
              <a:rPr lang="en-US" dirty="0">
                <a:sym typeface="Wingdings" panose="05000000000000000000" pitchFamily="2" charset="2"/>
              </a:rPr>
              <a:t> o pip </a:t>
            </a:r>
            <a:r>
              <a:rPr lang="en-US" dirty="0" err="1">
                <a:sym typeface="Wingdings" panose="05000000000000000000" pitchFamily="2" charset="2"/>
              </a:rPr>
              <a:t>reconhecido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pelo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seu</a:t>
            </a:r>
            <a:r>
              <a:rPr lang="en-US" dirty="0">
                <a:sym typeface="Wingdings" panose="05000000000000000000" pitchFamily="2" charset="2"/>
              </a:rPr>
              <a:t> Sistema </a:t>
            </a:r>
            <a:r>
              <a:rPr lang="en-US" dirty="0" err="1">
                <a:sym typeface="Wingdings" panose="05000000000000000000" pitchFamily="2" charset="2"/>
              </a:rPr>
              <a:t>operacional</a:t>
            </a: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Caso o pip </a:t>
            </a:r>
            <a:r>
              <a:rPr lang="en-US" dirty="0" err="1">
                <a:sym typeface="Wingdings" panose="05000000000000000000" pitchFamily="2" charset="2"/>
              </a:rPr>
              <a:t>não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esteja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reconhecido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vá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até</a:t>
            </a:r>
            <a:r>
              <a:rPr lang="en-US" dirty="0">
                <a:sym typeface="Wingdings" panose="05000000000000000000" pitchFamily="2" charset="2"/>
              </a:rPr>
              <a:t> o local </a:t>
            </a:r>
            <a:r>
              <a:rPr lang="en-US" dirty="0" err="1">
                <a:sym typeface="Wingdings" panose="05000000000000000000" pitchFamily="2" charset="2"/>
              </a:rPr>
              <a:t>onde</a:t>
            </a:r>
            <a:r>
              <a:rPr lang="en-US" dirty="0">
                <a:sym typeface="Wingdings" panose="05000000000000000000" pitchFamily="2" charset="2"/>
              </a:rPr>
              <a:t> o python </a:t>
            </a:r>
            <a:r>
              <a:rPr lang="en-US" dirty="0" err="1">
                <a:sym typeface="Wingdings" panose="05000000000000000000" pitchFamily="2" charset="2"/>
              </a:rPr>
              <a:t>está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instalado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geralmente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: </a:t>
            </a:r>
          </a:p>
          <a:p>
            <a:r>
              <a:rPr lang="en-US" dirty="0">
                <a:sym typeface="Wingdings" panose="05000000000000000000" pitchFamily="2" charset="2"/>
              </a:rPr>
              <a:t>C:\Users\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SEU_USUARIO_LOGADO</a:t>
            </a:r>
            <a:r>
              <a:rPr lang="en-US" dirty="0">
                <a:sym typeface="Wingdings" panose="05000000000000000000" pitchFamily="2" charset="2"/>
              </a:rPr>
              <a:t>\AppData\Local\Programs\Python\SUA_VERSAO_DE_PYTHON\Scripts</a:t>
            </a: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0D17FE-6D7D-3D10-FD24-533907F9EB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9932" b="2122"/>
          <a:stretch/>
        </p:blipFill>
        <p:spPr>
          <a:xfrm>
            <a:off x="4906735" y="1776115"/>
            <a:ext cx="2981970" cy="51275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3164E65-DBB2-BEA2-B767-45E508A64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851" y="2643303"/>
            <a:ext cx="6477000" cy="485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123C89C-97A7-1AC6-7C8D-75DFBCAFF7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89" t="4892" r="29350"/>
          <a:stretch/>
        </p:blipFill>
        <p:spPr>
          <a:xfrm>
            <a:off x="521533" y="3905380"/>
            <a:ext cx="4208016" cy="195580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C64A4C-68C7-A51D-0B94-D297A9251F03}"/>
              </a:ext>
            </a:extLst>
          </p:cNvPr>
          <p:cNvSpPr txBox="1"/>
          <p:nvPr/>
        </p:nvSpPr>
        <p:spPr>
          <a:xfrm>
            <a:off x="353789" y="5861189"/>
            <a:ext cx="59493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Obs.: </a:t>
            </a:r>
            <a:r>
              <a:rPr lang="en-US" sz="1400" dirty="0" err="1">
                <a:sym typeface="Wingdings" panose="05000000000000000000" pitchFamily="2" charset="2"/>
              </a:rPr>
              <a:t>caso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não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esteja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visualizando</a:t>
            </a:r>
            <a:r>
              <a:rPr lang="en-US" sz="1400" dirty="0">
                <a:sym typeface="Wingdings" panose="05000000000000000000" pitchFamily="2" charset="2"/>
              </a:rPr>
              <a:t> a pasta </a:t>
            </a:r>
            <a:r>
              <a:rPr lang="en-US" sz="1400" dirty="0" err="1">
                <a:sym typeface="Wingdings" panose="05000000000000000000" pitchFamily="2" charset="2"/>
              </a:rPr>
              <a:t>AppData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habilite</a:t>
            </a:r>
            <a:r>
              <a:rPr lang="en-US" sz="1400" dirty="0">
                <a:sym typeface="Wingdings" panose="05000000000000000000" pitchFamily="2" charset="2"/>
              </a:rPr>
              <a:t> a </a:t>
            </a:r>
            <a:r>
              <a:rPr lang="en-US" sz="1400" dirty="0" err="1">
                <a:sym typeface="Wingdings" panose="05000000000000000000" pitchFamily="2" charset="2"/>
              </a:rPr>
              <a:t>exibição</a:t>
            </a:r>
            <a:r>
              <a:rPr lang="en-US" sz="1400" dirty="0">
                <a:sym typeface="Wingdings" panose="05000000000000000000" pitchFamily="2" charset="2"/>
              </a:rPr>
              <a:t> de pastas </a:t>
            </a:r>
            <a:r>
              <a:rPr lang="en-US" sz="1400" dirty="0" err="1">
                <a:sym typeface="Wingdings" panose="05000000000000000000" pitchFamily="2" charset="2"/>
              </a:rPr>
              <a:t>ocultas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em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seu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computador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</a:p>
          <a:p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881757-37C6-1FC2-FE7F-40999A10D06C}"/>
              </a:ext>
            </a:extLst>
          </p:cNvPr>
          <p:cNvSpPr txBox="1"/>
          <p:nvPr/>
        </p:nvSpPr>
        <p:spPr>
          <a:xfrm>
            <a:off x="5153508" y="3842985"/>
            <a:ext cx="5949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4. </a:t>
            </a:r>
            <a:r>
              <a:rPr lang="en-US" dirty="0" err="1">
                <a:sym typeface="Wingdings" panose="05000000000000000000" pitchFamily="2" charset="2"/>
              </a:rPr>
              <a:t>Copie</a:t>
            </a:r>
            <a:r>
              <a:rPr lang="en-US" dirty="0">
                <a:sym typeface="Wingdings" panose="05000000000000000000" pitchFamily="2" charset="2"/>
              </a:rPr>
              <a:t> o </a:t>
            </a:r>
            <a:r>
              <a:rPr lang="en-US" dirty="0" err="1">
                <a:sym typeface="Wingdings" panose="05000000000000000000" pitchFamily="2" charset="2"/>
              </a:rPr>
              <a:t>caminho</a:t>
            </a:r>
            <a:r>
              <a:rPr lang="en-US" dirty="0">
                <a:sym typeface="Wingdings" panose="05000000000000000000" pitchFamily="2" charset="2"/>
              </a:rPr>
              <a:t> da pasta </a:t>
            </a:r>
            <a:r>
              <a:rPr lang="en-US" dirty="0" err="1">
                <a:sym typeface="Wingdings" panose="05000000000000000000" pitchFamily="2" charset="2"/>
              </a:rPr>
              <a:t>onde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está</a:t>
            </a:r>
            <a:r>
              <a:rPr lang="en-US" dirty="0">
                <a:sym typeface="Wingdings" panose="05000000000000000000" pitchFamily="2" charset="2"/>
              </a:rPr>
              <a:t> o pip.exe e </a:t>
            </a:r>
            <a:r>
              <a:rPr lang="en-US" dirty="0" err="1">
                <a:sym typeface="Wingdings" panose="05000000000000000000" pitchFamily="2" charset="2"/>
              </a:rPr>
              <a:t>cole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variáveis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ambiente</a:t>
            </a:r>
            <a:r>
              <a:rPr lang="en-US" dirty="0">
                <a:sym typeface="Wingdings" panose="05000000000000000000" pitchFamily="2" charset="2"/>
              </a:rPr>
              <a:t> do </a:t>
            </a:r>
            <a:r>
              <a:rPr lang="en-US" dirty="0" err="1">
                <a:sym typeface="Wingdings" panose="05000000000000000000" pitchFamily="2" charset="2"/>
              </a:rPr>
              <a:t>seu</a:t>
            </a:r>
            <a:r>
              <a:rPr lang="en-US" dirty="0">
                <a:sym typeface="Wingdings" panose="05000000000000000000" pitchFamily="2" charset="2"/>
              </a:rPr>
              <a:t> Sistema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Path:</a:t>
            </a:r>
          </a:p>
          <a:p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E814D40-308D-8506-7632-5E48DC1D7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078" y="4419322"/>
            <a:ext cx="4941997" cy="23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67747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SETUP DA MÁQUINA PARA UTILIZAÇÃO DO FRAMEWORK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  Abra o powershell em permissão de administrador e execute o comando: </a:t>
            </a:r>
            <a:r>
              <a:rPr lang="pt-BR" b="1" i="0" dirty="0">
                <a:solidFill>
                  <a:srgbClr val="0101FD"/>
                </a:solidFill>
                <a:effectLst/>
                <a:latin typeface="SFMono-Regular"/>
              </a:rPr>
              <a:t>Set-ExecutionPolicy</a:t>
            </a:r>
            <a:r>
              <a:rPr lang="pt-BR" b="1" i="0" dirty="0">
                <a:solidFill>
                  <a:srgbClr val="006881"/>
                </a:solidFill>
                <a:effectLst/>
                <a:latin typeface="SFMono-Regular"/>
              </a:rPr>
              <a:t> –ExecutionPolicy Unrestricted</a:t>
            </a:r>
            <a:endParaRPr lang="pt-BR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r>
              <a:rPr lang="en-US" dirty="0" err="1">
                <a:sym typeface="Wingdings" panose="05000000000000000000" pitchFamily="2" charset="2"/>
              </a:rPr>
              <a:t>Digite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tecla</a:t>
            </a:r>
            <a:r>
              <a:rPr lang="en-US" dirty="0">
                <a:sym typeface="Wingdings" panose="05000000000000000000" pitchFamily="2" charset="2"/>
              </a:rPr>
              <a:t> A e </a:t>
            </a:r>
            <a:r>
              <a:rPr lang="en-US" dirty="0" err="1">
                <a:sym typeface="Wingdings" panose="05000000000000000000" pitchFamily="2" charset="2"/>
              </a:rPr>
              <a:t>depois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dê</a:t>
            </a:r>
            <a:r>
              <a:rPr lang="en-US" dirty="0">
                <a:sym typeface="Wingdings" panose="05000000000000000000" pitchFamily="2" charset="2"/>
              </a:rPr>
              <a:t> Enter</a:t>
            </a: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r>
              <a:rPr lang="en-US" dirty="0">
                <a:sym typeface="Wingdings" panose="05000000000000000000" pitchFamily="2" charset="2"/>
              </a:rPr>
              <a:t>Essa </a:t>
            </a:r>
            <a:r>
              <a:rPr lang="en-US" dirty="0" err="1">
                <a:sym typeface="Wingdings" panose="05000000000000000000" pitchFamily="2" charset="2"/>
              </a:rPr>
              <a:t>configuração</a:t>
            </a:r>
            <a:r>
              <a:rPr lang="en-US" dirty="0">
                <a:sym typeface="Wingdings" panose="05000000000000000000" pitchFamily="2" charset="2"/>
              </a:rPr>
              <a:t> é </a:t>
            </a:r>
            <a:r>
              <a:rPr lang="en-US" dirty="0" err="1">
                <a:sym typeface="Wingdings" panose="05000000000000000000" pitchFamily="2" charset="2"/>
              </a:rPr>
              <a:t>importante</a:t>
            </a:r>
            <a:r>
              <a:rPr lang="en-US" dirty="0">
                <a:sym typeface="Wingdings" panose="05000000000000000000" pitchFamily="2" charset="2"/>
              </a:rPr>
              <a:t> para o windows </a:t>
            </a:r>
            <a:r>
              <a:rPr lang="en-US" dirty="0" err="1">
                <a:sym typeface="Wingdings" panose="05000000000000000000" pitchFamily="2" charset="2"/>
              </a:rPr>
              <a:t>permitir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execução</a:t>
            </a:r>
            <a:r>
              <a:rPr lang="en-US" dirty="0">
                <a:sym typeface="Wingdings" panose="05000000000000000000" pitchFamily="2" charset="2"/>
              </a:rPr>
              <a:t> do script de </a:t>
            </a:r>
            <a:r>
              <a:rPr lang="en-US" dirty="0" err="1">
                <a:sym typeface="Wingdings" panose="05000000000000000000" pitchFamily="2" charset="2"/>
              </a:rPr>
              <a:t>ativação</a:t>
            </a:r>
            <a:r>
              <a:rPr lang="en-US" dirty="0">
                <a:sym typeface="Wingdings" panose="05000000000000000000" pitchFamily="2" charset="2"/>
              </a:rPr>
              <a:t> da pasta </a:t>
            </a:r>
            <a:r>
              <a:rPr lang="en-US" dirty="0" err="1">
                <a:sym typeface="Wingdings" panose="05000000000000000000" pitchFamily="2" charset="2"/>
              </a:rPr>
              <a:t>venv</a:t>
            </a:r>
            <a:r>
              <a:rPr lang="en-US" dirty="0">
                <a:sym typeface="Wingdings" panose="05000000000000000000" pitchFamily="2" charset="2"/>
              </a:rPr>
              <a:t> que </a:t>
            </a:r>
            <a:r>
              <a:rPr lang="en-US" dirty="0" err="1">
                <a:sym typeface="Wingdings" panose="05000000000000000000" pitchFamily="2" charset="2"/>
              </a:rPr>
              <a:t>será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usada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nossos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projetos</a:t>
            </a:r>
            <a:r>
              <a:rPr lang="en-US" dirty="0">
                <a:sym typeface="Wingdings" panose="05000000000000000000" pitchFamily="2" charset="2"/>
              </a:rPr>
              <a:t>. Caso </a:t>
            </a:r>
            <a:r>
              <a:rPr lang="en-US" dirty="0" err="1">
                <a:sym typeface="Wingdings" panose="05000000000000000000" pitchFamily="2" charset="2"/>
              </a:rPr>
              <a:t>queira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voltar</a:t>
            </a:r>
            <a:r>
              <a:rPr lang="en-US" dirty="0">
                <a:sym typeface="Wingdings" panose="05000000000000000000" pitchFamily="2" charset="2"/>
              </a:rPr>
              <a:t> as </a:t>
            </a:r>
            <a:r>
              <a:rPr lang="en-US" dirty="0" err="1">
                <a:sym typeface="Wingdings" panose="05000000000000000000" pitchFamily="2" charset="2"/>
              </a:rPr>
              <a:t>configurações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normais</a:t>
            </a:r>
            <a:r>
              <a:rPr lang="en-US" dirty="0">
                <a:sym typeface="Wingdings" panose="05000000000000000000" pitchFamily="2" charset="2"/>
              </a:rPr>
              <a:t> do windows basta </a:t>
            </a:r>
            <a:r>
              <a:rPr lang="en-US" dirty="0" err="1">
                <a:sym typeface="Wingdings" panose="05000000000000000000" pitchFamily="2" charset="2"/>
              </a:rPr>
              <a:t>dar</a:t>
            </a:r>
            <a:r>
              <a:rPr lang="en-US" dirty="0">
                <a:sym typeface="Wingdings" panose="05000000000000000000" pitchFamily="2" charset="2"/>
              </a:rPr>
              <a:t> o </a:t>
            </a:r>
            <a:r>
              <a:rPr lang="en-US" dirty="0" err="1">
                <a:sym typeface="Wingdings" panose="05000000000000000000" pitchFamily="2" charset="2"/>
              </a:rPr>
              <a:t>mesmo</a:t>
            </a:r>
            <a:r>
              <a:rPr lang="en-US" dirty="0">
                <a:sym typeface="Wingdings" panose="05000000000000000000" pitchFamily="2" charset="2"/>
              </a:rPr>
              <a:t> commando </a:t>
            </a:r>
            <a:r>
              <a:rPr lang="en-US" dirty="0" err="1">
                <a:sym typeface="Wingdings" panose="05000000000000000000" pitchFamily="2" charset="2"/>
              </a:rPr>
              <a:t>porém</a:t>
            </a:r>
            <a:r>
              <a:rPr lang="en-US" dirty="0">
                <a:sym typeface="Wingdings" panose="05000000000000000000" pitchFamily="2" charset="2"/>
              </a:rPr>
              <a:t> com a </a:t>
            </a:r>
            <a:r>
              <a:rPr lang="en-US" dirty="0" err="1">
                <a:sym typeface="Wingdings" panose="05000000000000000000" pitchFamily="2" charset="2"/>
              </a:rPr>
              <a:t>palavra</a:t>
            </a:r>
            <a:r>
              <a:rPr lang="en-US" dirty="0">
                <a:sym typeface="Wingdings" panose="05000000000000000000" pitchFamily="2" charset="2"/>
              </a:rPr>
              <a:t> Restricted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substituição</a:t>
            </a:r>
            <a:r>
              <a:rPr lang="en-US" dirty="0">
                <a:sym typeface="Wingdings" panose="05000000000000000000" pitchFamily="2" charset="2"/>
              </a:rPr>
              <a:t> da Unrestricted</a:t>
            </a: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05EA86-11E0-EBBC-79AF-A063EAE89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47" y="1958991"/>
            <a:ext cx="7648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Crie uma pasta em seu computador (usar pastas direto de pendrive pode acarretar erros) e abra-a com o VSCODE</a:t>
            </a: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Abra o terminal do VSCODE para poder executar os comandos (View --&gt; Terminal) ou apenas ( Ctrl + J )</a:t>
            </a: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r>
              <a:rPr lang="pt-BR" b="1" dirty="0">
                <a:sym typeface="Wingdings" panose="05000000000000000000" pitchFamily="2" charset="2"/>
              </a:rPr>
              <a:t>py –m venv venv</a:t>
            </a:r>
            <a:r>
              <a:rPr lang="pt-BR" dirty="0">
                <a:sym typeface="Wingdings" panose="05000000000000000000" pitchFamily="2" charset="2"/>
              </a:rPr>
              <a:t> cria a pasta venv que vai servir para ser o repositório local de todas as dependências e bibliotecas do seu projeto (para quem já trabalhou com framework frontend, esta pasta vai ser</a:t>
            </a:r>
          </a:p>
          <a:p>
            <a:r>
              <a:rPr lang="pt-BR" dirty="0">
                <a:sym typeface="Wingdings" panose="05000000000000000000" pitchFamily="2" charset="2"/>
              </a:rPr>
              <a:t>       como se fosse a node_modules do seu backend)</a:t>
            </a: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D13C26E-F591-C6A1-FC93-7665EA601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12" y="2493961"/>
            <a:ext cx="4025422" cy="290858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A733E65-7BCE-71AF-7173-C8C9B04CE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122" y="2789601"/>
            <a:ext cx="54864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4.  Para ativar a venv, digite o caminho da imagem abaixo e tecle Enter (para facilitar a digitação digite ‘v’ depois use a tecla ‘tab’ para fazer o terminal completar o comando, da mesma forma digite ‘s’ + ‘tab’ e depois ‘a’ + ‘tab’): 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5. </a:t>
            </a:r>
            <a:r>
              <a:rPr lang="pt-BR" b="1" dirty="0"/>
              <a:t>pip install django</a:t>
            </a:r>
            <a:r>
              <a:rPr lang="pt-BR" dirty="0">
                <a:sym typeface="Wingdings" panose="05000000000000000000" pitchFamily="2" charset="2"/>
              </a:rPr>
              <a:t> Instale o django em sua venv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6.  </a:t>
            </a:r>
            <a:r>
              <a:rPr lang="pt-BR" b="1" dirty="0">
                <a:sym typeface="Wingdings" panose="05000000000000000000" pitchFamily="2" charset="2"/>
              </a:rPr>
              <a:t>django-admin startproject NOME_DO_PROJETO .</a:t>
            </a:r>
            <a:r>
              <a:rPr lang="pt-BR" dirty="0">
                <a:sym typeface="Wingdings" panose="05000000000000000000" pitchFamily="2" charset="2"/>
              </a:rPr>
              <a:t> (dê espaço e digite o ponto p/ criar na raiz do diretório)  Criação do projeto. 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B0F78D-D52D-4282-214F-BEEDBD68D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76" y="2199051"/>
            <a:ext cx="4086225" cy="590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A8CDCF-99C9-6CC2-883F-8075A834D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676" y="4399393"/>
            <a:ext cx="83343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2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7.  </a:t>
            </a:r>
            <a:r>
              <a:rPr lang="pt-BR" b="1" dirty="0">
                <a:sym typeface="Wingdings" panose="05000000000000000000" pitchFamily="2" charset="2"/>
              </a:rPr>
              <a:t>django-admin startapp NOME_DO_APP</a:t>
            </a:r>
            <a:r>
              <a:rPr lang="pt-BR" dirty="0">
                <a:sym typeface="Wingdings" panose="05000000000000000000" pitchFamily="2" charset="2"/>
              </a:rPr>
              <a:t>  (sem ponto!)  Criação do app do seu projeto 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8. Abra o arquivo </a:t>
            </a:r>
            <a:r>
              <a:rPr lang="pt-BR" b="1" i="1" dirty="0">
                <a:sym typeface="Wingdings" panose="05000000000000000000" pitchFamily="2" charset="2"/>
              </a:rPr>
              <a:t>settings.</a:t>
            </a:r>
            <a:r>
              <a:rPr lang="pt-BR" b="1" dirty="0">
                <a:sym typeface="Wingdings" panose="05000000000000000000" pitchFamily="2" charset="2"/>
              </a:rPr>
              <a:t>py</a:t>
            </a:r>
            <a:r>
              <a:rPr lang="pt-BR" dirty="0">
                <a:sym typeface="Wingdings" panose="05000000000000000000" pitchFamily="2" charset="2"/>
              </a:rPr>
              <a:t> que está localizado dentro da pasta do seu projeto (pasta do projeto e não do app)</a:t>
            </a:r>
          </a:p>
          <a:p>
            <a:r>
              <a:rPr lang="pt-BR" dirty="0">
                <a:sym typeface="Wingdings" panose="05000000000000000000" pitchFamily="2" charset="2"/>
              </a:rPr>
              <a:t>9. Em </a:t>
            </a:r>
            <a:r>
              <a:rPr lang="pt-BR" b="1" i="1" dirty="0">
                <a:sym typeface="Wingdings" panose="05000000000000000000" pitchFamily="2" charset="2"/>
              </a:rPr>
              <a:t>INSTALLED_APPS</a:t>
            </a:r>
            <a:r>
              <a:rPr lang="pt-BR" dirty="0">
                <a:sym typeface="Wingdings" panose="05000000000000000000" pitchFamily="2" charset="2"/>
              </a:rPr>
              <a:t> adicione o nome dado ao seu APP para que o mesmo passe a ser utilizado no projeto:</a:t>
            </a: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6CC1BCD-D9E2-3961-2186-46F72F0B2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17" y="1837420"/>
            <a:ext cx="6188842" cy="11354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05C4AE3-DD81-430C-5351-A2BC90CE20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10" b="2028"/>
          <a:stretch/>
        </p:blipFill>
        <p:spPr>
          <a:xfrm>
            <a:off x="3262866" y="3726999"/>
            <a:ext cx="4789180" cy="292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10. </a:t>
            </a:r>
            <a:r>
              <a:rPr lang="pt-BR" b="1" dirty="0">
                <a:sym typeface="Wingdings" panose="05000000000000000000" pitchFamily="2" charset="2"/>
              </a:rPr>
              <a:t>py .\manage.py makemigrations </a:t>
            </a:r>
            <a:r>
              <a:rPr lang="pt-BR" dirty="0">
                <a:sym typeface="Wingdings" panose="05000000000000000000" pitchFamily="2" charset="2"/>
              </a:rPr>
              <a:t> Identifica se há migrações para serem feitas no seu banco de dados local sqlite, mas ainda não as executa, apenas as prepara. (toda vez que precisar usar o py .\manage.py basta também usar a digitação inicial e a tecla ‘tab’ para completar seu comando para facilitar, ou seja, digite ‘man’ + ‘tab’)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11. </a:t>
            </a:r>
            <a:r>
              <a:rPr lang="pt-BR" b="1" dirty="0">
                <a:sym typeface="Wingdings" panose="05000000000000000000" pitchFamily="2" charset="2"/>
              </a:rPr>
              <a:t>py .\manage.py migrate </a:t>
            </a:r>
            <a:r>
              <a:rPr lang="pt-BR" dirty="0">
                <a:sym typeface="Wingdings" panose="05000000000000000000" pitchFamily="2" charset="2"/>
              </a:rPr>
              <a:t> Executa as migrações que foram </a:t>
            </a:r>
          </a:p>
          <a:p>
            <a:r>
              <a:rPr lang="pt-BR" dirty="0">
                <a:sym typeface="Wingdings" panose="05000000000000000000" pitchFamily="2" charset="2"/>
              </a:rPr>
              <a:t>preparadas anteriormente para o banco de dados.</a:t>
            </a:r>
            <a:endParaRPr lang="en-US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49B929-7E90-8C3D-123B-98485ECC6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00" y="4049212"/>
            <a:ext cx="3487058" cy="27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3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12. </a:t>
            </a:r>
            <a:r>
              <a:rPr lang="pt-BR" b="1" dirty="0">
                <a:sym typeface="Wingdings" panose="05000000000000000000" pitchFamily="2" charset="2"/>
              </a:rPr>
              <a:t>py .\manage.py createsuperuser </a:t>
            </a:r>
            <a:r>
              <a:rPr lang="pt-BR" dirty="0">
                <a:sym typeface="Wingdings" panose="05000000000000000000" pitchFamily="2" charset="2"/>
              </a:rPr>
              <a:t> Criação do usuário admin do seu projeto, em seguida digite o Username, o Email (não precisa ser um e-mail existente, mas deve ter o formato de um email usando @), a Senha desejada (o terminal esconderá sua digitação, então preste atenção no que está digitando). </a:t>
            </a:r>
          </a:p>
          <a:p>
            <a:r>
              <a:rPr lang="pt-BR" dirty="0">
                <a:sym typeface="Wingdings" panose="05000000000000000000" pitchFamily="2" charset="2"/>
              </a:rPr>
              <a:t>Caso tenha digitado uma senha que não é considerada segura pelo django, haverá mais uma etapa de confirmação onde será necessário digitar y (Yes):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13. </a:t>
            </a:r>
            <a:r>
              <a:rPr lang="pt-BR" b="1" dirty="0">
                <a:sym typeface="Wingdings" panose="05000000000000000000" pitchFamily="2" charset="2"/>
              </a:rPr>
              <a:t>py .\manage.py runserver </a:t>
            </a:r>
            <a:r>
              <a:rPr lang="pt-BR" dirty="0">
                <a:sym typeface="Wingdings" panose="05000000000000000000" pitchFamily="2" charset="2"/>
              </a:rPr>
              <a:t> Executa o servidor web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5BC1E0-BAF7-D040-87A4-7EC9B7344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17" y="2910775"/>
            <a:ext cx="5962650" cy="19145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8E4BF9-5845-2220-B9C6-A4C29D863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708" y="4870754"/>
            <a:ext cx="57245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9064</TotalTime>
  <Words>917</Words>
  <Application>Microsoft Office PowerPoint</Application>
  <PresentationFormat>Ecrã Panorâmico</PresentationFormat>
  <Paragraphs>129</Paragraphs>
  <Slides>11</Slides>
  <Notes>11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Cavolini</vt:lpstr>
      <vt:lpstr>Montserrat</vt:lpstr>
      <vt:lpstr>Montserrat Medium</vt:lpstr>
      <vt:lpstr>SFMono-Regular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682</cp:revision>
  <dcterms:created xsi:type="dcterms:W3CDTF">2020-11-19T18:52:57Z</dcterms:created>
  <dcterms:modified xsi:type="dcterms:W3CDTF">2023-08-13T13:52:12Z</dcterms:modified>
</cp:coreProperties>
</file>